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indawi.com/journals/cin/2021/6671830/"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315086096921461"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epai.org/machine-learning-glossary-and-terms/loss-function" TargetMode="External"/><Relationship Id="rId3" Type="http://schemas.openxmlformats.org/officeDocument/2006/relationships/hyperlink" Target="https://builtin.com/machine-learning/common-loss-function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2f76704a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2f76704a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2f76704af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2f76704af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f76704af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f76704af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f76704af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f76704af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0e60e83c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0e60e83c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https://www.hindawi.com/journals/cin/2021/6671830/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basic technology of deep learning, convolutional neural networks (CNNs) have been widely used in many fields since their inception. CNNs play an important role in fields such as the classification of images [1, 2], the analysis of microexpressions [3], the recognition of faces [4], and the detection of objects [5]. Various improved CNN models have been applied to various images—basic CNN is a supervised learning algorithm. However, CNN’s outstanding image feature extraction ability has related problems [6–8]. This also prompted many scholars to conduct in-depth research. They proposed a method that combines a CNN with an algorithm that provides a classification basis to form an unsupervised learning algorithm such as CSFL, which has broader application prospects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e9417e69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e9417e69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2e9417e69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2e9417e69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https://www.sciencedirect.com/science/article/pii/S0315086096921461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Augustin-Louis Cauchy was a French mathematician and physicist who made pioneering contributions to mathematical analysis. Motivated by the need to solve “large” quadratic problems (6 variables) that arise in Astronomy, he invented the method of gradient descent. Today, this method is used to comfortably solve a problems with thousands of variables.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e9417e69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2e9417e69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Gradient Descent is a popular optimization algorithm used in machine learning to find the minimum of a loss function. The basic idea of Gradient Descent is to iteratively adjust the parameters of a model in the direction of steepest descent of the loss function, until the minimum is reached.</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other words, it involves taking steps in the direction of the negative gradient of the loss function, since the gradient points towards the direction of maximum increase of the function. The size of the steps taken at each iteration is determined by the learning rate, which is a hyperparameter that controls how much the parameters are adjusted with each step.</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algorithm starts by initializing the parameters of the model with random values, and then iteratively updates them using the gradient of the loss function with respect to each parameter. This process continues until the loss function converges to a minimum, or a certain stopping criterion is met.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There are different variants of Gradient Descent, such as batch, stochastic and mini-batch Gradient Descent. Batch Gradient Descent calculates the gradient of the loss function with respect to all training examples at each iteration, which can be computationally expensive for large datasets. Stochastic Gradient Descent, on the other hand, randomly selects one training example at a time to update the parameters, which can lead to faster convergence but may be more noisy. Mini-batch Gradient Descent is a compromise between the two, where a small batch of randomly selected training examples is used to update the parameters at each iteration.</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Overall, Gradient Descent is a powerful optimization technique that is widely used in various machine learning applications to train models and minimize the loss function.</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2e9417e69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2e9417e69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e9417e69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e9417e69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e9417e69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e9417e69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https://deepai.org/machine-learning-glossary-and-terms/loss-function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https://builtin.com/machine-learning/common-loss-functions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2e9417e69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2e9417e69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f76704a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f76704a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2e9417e69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2e9417e69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SGD = Stochastic Gradient Descent = Update the weight from randomly selected data</a:t>
            </a:r>
            <a:endParaRPr/>
          </a:p>
          <a:p>
            <a:pPr indent="0" lvl="0" marL="0" rtl="0" algn="l">
              <a:spcBef>
                <a:spcPts val="0"/>
              </a:spcBef>
              <a:spcAft>
                <a:spcPts val="0"/>
              </a:spcAft>
              <a:buNone/>
            </a:pPr>
            <a:r>
              <a:rPr lang="en"/>
              <a:t>Momentum = Reflects current direction to the </a:t>
            </a:r>
            <a:r>
              <a:rPr lang="en"/>
              <a:t>weight</a:t>
            </a:r>
            <a:endParaRPr/>
          </a:p>
          <a:p>
            <a:pPr indent="0" lvl="0" marL="0" rtl="0" algn="l">
              <a:spcBef>
                <a:spcPts val="0"/>
              </a:spcBef>
              <a:spcAft>
                <a:spcPts val="0"/>
              </a:spcAft>
              <a:buNone/>
            </a:pPr>
            <a:r>
              <a:rPr lang="en"/>
              <a:t>NAG = Similar to momentum, ‘Lookahead Gradient’ added</a:t>
            </a:r>
            <a:endParaRPr/>
          </a:p>
          <a:p>
            <a:pPr indent="0" lvl="0" marL="0" rtl="0" algn="l">
              <a:spcBef>
                <a:spcPts val="0"/>
              </a:spcBef>
              <a:spcAft>
                <a:spcPts val="0"/>
              </a:spcAft>
              <a:buNone/>
            </a:pPr>
            <a:r>
              <a:rPr lang="en"/>
              <a:t>AdaGrad = Adaptive Gradient</a:t>
            </a:r>
            <a:endParaRPr/>
          </a:p>
          <a:p>
            <a:pPr indent="0" lvl="0" marL="0" rtl="0" algn="l">
              <a:spcBef>
                <a:spcPts val="0"/>
              </a:spcBef>
              <a:spcAft>
                <a:spcPts val="0"/>
              </a:spcAft>
              <a:buNone/>
            </a:pPr>
            <a:r>
              <a:rPr lang="en"/>
              <a:t>RMSProp = Root Mean Square Propagation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realpython.com/gradient-descent-algorithm-python/" TargetMode="External"/><Relationship Id="rId4" Type="http://schemas.openxmlformats.org/officeDocument/2006/relationships/hyperlink" Target="https://towardsdatascience.com/gradient-descent-algorithm-a-deep-dive-cf04e8115f21#:~:text=Gradient%20descent%20(GD)%20is%20an,e.g.%20in%20a%20linear%20regression" TargetMode="External"/><Relationship Id="rId5" Type="http://schemas.openxmlformats.org/officeDocument/2006/relationships/hyperlink" Target="https://chat.openai.com/" TargetMode="External"/><Relationship Id="rId6" Type="http://schemas.openxmlformats.org/officeDocument/2006/relationships/hyperlink" Target="http://www.slideshare.net/yongho/ss-79607172?from_action=save" TargetMode="External"/><Relationship Id="rId7" Type="http://schemas.openxmlformats.org/officeDocument/2006/relationships/hyperlink" Target="https://towardsdatascience.com/a-visual-explanation-of-gradient-descent-methods-momentum-adagrad-rmsprop-adam-f898b102325c" TargetMode="External"/><Relationship Id="rId8" Type="http://schemas.openxmlformats.org/officeDocument/2006/relationships/hyperlink" Target="https://optimization.cbe.cornell.edu/index.php?title=Ada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gif"/><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Gradient </a:t>
            </a:r>
            <a:r>
              <a:rPr lang="en"/>
              <a:t>Descent</a:t>
            </a:r>
            <a:r>
              <a:rPr lang="en"/>
              <a:t>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Nick Koehler, Juan Kim, and Cindy 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Descent with Momentum</a:t>
            </a:r>
            <a:endParaRPr/>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Create “inertia” to the direction</a:t>
            </a:r>
            <a:endParaRPr/>
          </a:p>
          <a:p>
            <a:pPr indent="-342900" lvl="0" marL="457200" rtl="0" algn="l">
              <a:spcBef>
                <a:spcPts val="0"/>
              </a:spcBef>
              <a:spcAft>
                <a:spcPts val="0"/>
              </a:spcAft>
              <a:buSzPts val="1800"/>
              <a:buChar char="●"/>
            </a:pPr>
            <a:r>
              <a:rPr lang="en"/>
              <a:t>Less oscillations</a:t>
            </a:r>
            <a:endParaRPr/>
          </a:p>
          <a:p>
            <a:pPr indent="-342900" lvl="0" marL="457200" rtl="0" algn="l">
              <a:spcBef>
                <a:spcPts val="0"/>
              </a:spcBef>
              <a:spcAft>
                <a:spcPts val="0"/>
              </a:spcAft>
              <a:buSzPts val="1800"/>
              <a:buChar char="●"/>
            </a:pPr>
            <a:r>
              <a:rPr lang="en"/>
              <a:t>Less noisy</a:t>
            </a:r>
            <a:endParaRPr/>
          </a:p>
          <a:p>
            <a:pPr indent="-342900" lvl="0" marL="457200" rtl="0" algn="l">
              <a:spcBef>
                <a:spcPts val="0"/>
              </a:spcBef>
              <a:spcAft>
                <a:spcPts val="0"/>
              </a:spcAft>
              <a:buSzPts val="1800"/>
              <a:buChar char="●"/>
            </a:pPr>
            <a:r>
              <a:rPr lang="en"/>
              <a:t>Inertia can be an obstacle</a:t>
            </a:r>
            <a:endParaRPr/>
          </a:p>
        </p:txBody>
      </p:sp>
      <p:pic>
        <p:nvPicPr>
          <p:cNvPr id="122" name="Google Shape;122;p22"/>
          <p:cNvPicPr preferRelativeResize="0"/>
          <p:nvPr/>
        </p:nvPicPr>
        <p:blipFill>
          <a:blip r:embed="rId3">
            <a:alphaModFix/>
          </a:blip>
          <a:stretch>
            <a:fillRect/>
          </a:stretch>
        </p:blipFill>
        <p:spPr>
          <a:xfrm>
            <a:off x="5195200" y="1152475"/>
            <a:ext cx="3486150" cy="3486150"/>
          </a:xfrm>
          <a:prstGeom prst="rect">
            <a:avLst/>
          </a:prstGeom>
          <a:noFill/>
          <a:ln>
            <a:noFill/>
          </a:ln>
        </p:spPr>
      </p:pic>
      <p:pic>
        <p:nvPicPr>
          <p:cNvPr id="123" name="Google Shape;123;p22"/>
          <p:cNvPicPr preferRelativeResize="0"/>
          <p:nvPr/>
        </p:nvPicPr>
        <p:blipFill>
          <a:blip r:embed="rId4">
            <a:alphaModFix/>
          </a:blip>
          <a:stretch>
            <a:fillRect/>
          </a:stretch>
        </p:blipFill>
        <p:spPr>
          <a:xfrm>
            <a:off x="672175" y="2532663"/>
            <a:ext cx="3810000" cy="248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Nesterov Accelerated Gradient (NAG)</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Improved version of gradient with momentum</a:t>
            </a:r>
            <a:endParaRPr/>
          </a:p>
          <a:p>
            <a:pPr indent="-342900" lvl="0" marL="457200" rtl="0" algn="l">
              <a:spcBef>
                <a:spcPts val="0"/>
              </a:spcBef>
              <a:spcAft>
                <a:spcPts val="0"/>
              </a:spcAft>
              <a:buSzPts val="1800"/>
              <a:buChar char="●"/>
            </a:pPr>
            <a:r>
              <a:rPr lang="en"/>
              <a:t>“Lookahead gradient”</a:t>
            </a:r>
            <a:endParaRPr/>
          </a:p>
        </p:txBody>
      </p:sp>
      <p:pic>
        <p:nvPicPr>
          <p:cNvPr id="130" name="Google Shape;130;p23"/>
          <p:cNvPicPr preferRelativeResize="0"/>
          <p:nvPr/>
        </p:nvPicPr>
        <p:blipFill>
          <a:blip r:embed="rId3">
            <a:alphaModFix/>
          </a:blip>
          <a:stretch>
            <a:fillRect/>
          </a:stretch>
        </p:blipFill>
        <p:spPr>
          <a:xfrm>
            <a:off x="1057275" y="2054275"/>
            <a:ext cx="7029450" cy="251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Adaptive Gradient Descent (Adagrad)</a:t>
            </a:r>
            <a:endParaRPr/>
          </a:p>
        </p:txBody>
      </p:sp>
      <p:sp>
        <p:nvSpPr>
          <p:cNvPr id="136" name="Google Shape;13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Gradient-based Optimization</a:t>
            </a:r>
            <a:endParaRPr/>
          </a:p>
          <a:p>
            <a:pPr indent="-342900" lvl="0" marL="457200" rtl="0" algn="l">
              <a:spcBef>
                <a:spcPts val="0"/>
              </a:spcBef>
              <a:spcAft>
                <a:spcPts val="0"/>
              </a:spcAft>
              <a:buSzPts val="1800"/>
              <a:buChar char="●"/>
            </a:pPr>
            <a:r>
              <a:rPr lang="en"/>
              <a:t>L</a:t>
            </a:r>
            <a:r>
              <a:rPr lang="en"/>
              <a:t>earning rate is adapted for each feature</a:t>
            </a:r>
            <a:endParaRPr/>
          </a:p>
        </p:txBody>
      </p:sp>
      <p:pic>
        <p:nvPicPr>
          <p:cNvPr id="137" name="Google Shape;137;p24"/>
          <p:cNvPicPr preferRelativeResize="0"/>
          <p:nvPr/>
        </p:nvPicPr>
        <p:blipFill>
          <a:blip r:embed="rId3">
            <a:alphaModFix/>
          </a:blip>
          <a:stretch>
            <a:fillRect/>
          </a:stretch>
        </p:blipFill>
        <p:spPr>
          <a:xfrm>
            <a:off x="738375" y="2031900"/>
            <a:ext cx="4251726" cy="2742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RMSProp / Adam / Nadam</a:t>
            </a:r>
            <a:endParaRPr/>
          </a:p>
        </p:txBody>
      </p:sp>
      <p:sp>
        <p:nvSpPr>
          <p:cNvPr id="143" name="Google Shape;14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RMS Prop</a:t>
            </a:r>
            <a:endParaRPr/>
          </a:p>
          <a:p>
            <a:pPr indent="-342900" lvl="0" marL="457200" rtl="0" algn="l">
              <a:spcBef>
                <a:spcPts val="1200"/>
              </a:spcBef>
              <a:spcAft>
                <a:spcPts val="0"/>
              </a:spcAft>
              <a:buSzPts val="1800"/>
              <a:buChar char="●"/>
            </a:pPr>
            <a:r>
              <a:rPr lang="en"/>
              <a:t>Root Mean Square Propagation</a:t>
            </a:r>
            <a:endParaRPr/>
          </a:p>
          <a:p>
            <a:pPr indent="-342900" lvl="0" marL="457200" rtl="0" algn="l">
              <a:spcBef>
                <a:spcPts val="0"/>
              </a:spcBef>
              <a:spcAft>
                <a:spcPts val="0"/>
              </a:spcAft>
              <a:buSzPts val="1800"/>
              <a:buChar char="●"/>
            </a:pPr>
            <a:r>
              <a:rPr lang="en"/>
              <a:t>“Average of </a:t>
            </a:r>
            <a:r>
              <a:rPr lang="en"/>
              <a:t>squared</a:t>
            </a:r>
            <a:r>
              <a:rPr lang="en"/>
              <a:t> gradients”</a:t>
            </a:r>
            <a:endParaRPr/>
          </a:p>
          <a:p>
            <a:pPr indent="0" lvl="0" marL="0" rtl="0" algn="l">
              <a:spcBef>
                <a:spcPts val="1200"/>
              </a:spcBef>
              <a:spcAft>
                <a:spcPts val="0"/>
              </a:spcAft>
              <a:buNone/>
            </a:pPr>
            <a:r>
              <a:rPr lang="en"/>
              <a:t>	Adam</a:t>
            </a:r>
            <a:endParaRPr/>
          </a:p>
          <a:p>
            <a:pPr indent="-342900" lvl="0" marL="457200" rtl="0" algn="l">
              <a:spcBef>
                <a:spcPts val="1200"/>
              </a:spcBef>
              <a:spcAft>
                <a:spcPts val="0"/>
              </a:spcAft>
              <a:buSzPts val="1800"/>
              <a:buChar char="●"/>
            </a:pPr>
            <a:r>
              <a:rPr lang="en"/>
              <a:t>Momentum + RMSProp</a:t>
            </a:r>
            <a:endParaRPr/>
          </a:p>
          <a:p>
            <a:pPr indent="-342900" lvl="0" marL="457200" rtl="0" algn="l">
              <a:spcBef>
                <a:spcPts val="0"/>
              </a:spcBef>
              <a:spcAft>
                <a:spcPts val="0"/>
              </a:spcAft>
              <a:buSzPts val="1800"/>
              <a:buChar char="●"/>
            </a:pPr>
            <a:r>
              <a:rPr lang="en"/>
              <a:t>Suitable for very noisy/sparse gradient problems.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 life </a:t>
            </a:r>
            <a:r>
              <a:rPr lang="en"/>
              <a:t>example/application</a:t>
            </a:r>
            <a:endParaRPr/>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Convolutional neural networks (CNNs)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155" name="Google Shape;15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u="sng">
                <a:solidFill>
                  <a:schemeClr val="hlink"/>
                </a:solidFill>
                <a:hlinkClick r:id="rId3"/>
              </a:rPr>
              <a:t>https://realpython.com/gradient-descent-algorithm-python/</a:t>
            </a:r>
            <a:endParaRPr/>
          </a:p>
          <a:p>
            <a:pPr indent="0" lvl="0" marL="0" rtl="0" algn="l">
              <a:spcBef>
                <a:spcPts val="1200"/>
              </a:spcBef>
              <a:spcAft>
                <a:spcPts val="0"/>
              </a:spcAft>
              <a:buNone/>
            </a:pPr>
            <a:r>
              <a:rPr lang="en" u="sng">
                <a:solidFill>
                  <a:schemeClr val="hlink"/>
                </a:solidFill>
                <a:hlinkClick r:id="rId4"/>
              </a:rPr>
              <a:t>https://towardsdatascience.com/gradient-descent-algorithm-a-deep-dive-cf04e8115f21#:~:text=Gradient%20descent%20(GD)%20is%20an,e.g.%20in%20a%20linear%20regression</a:t>
            </a:r>
            <a:r>
              <a:rPr lang="en"/>
              <a:t>).</a:t>
            </a:r>
            <a:endParaRPr/>
          </a:p>
          <a:p>
            <a:pPr indent="0" lvl="0" marL="0" rtl="0" algn="l">
              <a:spcBef>
                <a:spcPts val="1200"/>
              </a:spcBef>
              <a:spcAft>
                <a:spcPts val="0"/>
              </a:spcAft>
              <a:buNone/>
            </a:pPr>
            <a:r>
              <a:rPr lang="en"/>
              <a:t>https://www.khanacademy.org/math/multivariable-calculus/applications-of-multivariable-derivatives/optimizing-multivariable-functions/a/what-is-gradient-descent</a:t>
            </a:r>
            <a:endParaRPr/>
          </a:p>
          <a:p>
            <a:pPr indent="0" lvl="0" marL="0" rtl="0" algn="l">
              <a:spcBef>
                <a:spcPts val="1200"/>
              </a:spcBef>
              <a:spcAft>
                <a:spcPts val="0"/>
              </a:spcAft>
              <a:buNone/>
            </a:pPr>
            <a:r>
              <a:rPr lang="en"/>
              <a:t>https://www.khanacademy.org/math/multivariable-calculus/multivariable-derivatives/partial-derivative-and-gradient-articles/a/the-gradient</a:t>
            </a:r>
            <a:endParaRPr/>
          </a:p>
          <a:p>
            <a:pPr indent="0" lvl="0" marL="0" rtl="0" algn="l">
              <a:spcBef>
                <a:spcPts val="1200"/>
              </a:spcBef>
              <a:spcAft>
                <a:spcPts val="0"/>
              </a:spcAft>
              <a:buNone/>
            </a:pPr>
            <a:r>
              <a:rPr lang="en"/>
              <a:t>https://www.hindawi.com/journals/cin/2021/6671830/</a:t>
            </a:r>
            <a:endParaRPr/>
          </a:p>
          <a:p>
            <a:pPr indent="0" lvl="0" marL="0" rtl="0" algn="l">
              <a:spcBef>
                <a:spcPts val="1200"/>
              </a:spcBef>
              <a:spcAft>
                <a:spcPts val="0"/>
              </a:spcAft>
              <a:buNone/>
            </a:pPr>
            <a:r>
              <a:rPr lang="en" u="sng">
                <a:solidFill>
                  <a:schemeClr val="hlink"/>
                </a:solidFill>
                <a:hlinkClick r:id="rId5"/>
              </a:rPr>
              <a:t>https://chat.openai.com/</a:t>
            </a:r>
            <a:endParaRPr/>
          </a:p>
          <a:p>
            <a:pPr indent="0" lvl="0" marL="0" rtl="0" algn="l">
              <a:spcBef>
                <a:spcPts val="1200"/>
              </a:spcBef>
              <a:spcAft>
                <a:spcPts val="0"/>
              </a:spcAft>
              <a:buNone/>
            </a:pPr>
            <a:r>
              <a:rPr lang="en" u="sng">
                <a:solidFill>
                  <a:schemeClr val="hlink"/>
                </a:solidFill>
                <a:hlinkClick r:id="rId6"/>
              </a:rPr>
              <a:t>www.slideshare.net/yongho/ss-79607172?from_action=save</a:t>
            </a:r>
            <a:endParaRPr/>
          </a:p>
          <a:p>
            <a:pPr indent="0" lvl="0" marL="0" rtl="0" algn="l">
              <a:spcBef>
                <a:spcPts val="1200"/>
              </a:spcBef>
              <a:spcAft>
                <a:spcPts val="0"/>
              </a:spcAft>
              <a:buNone/>
            </a:pPr>
            <a:r>
              <a:rPr lang="en" u="sng">
                <a:solidFill>
                  <a:schemeClr val="hlink"/>
                </a:solidFill>
                <a:hlinkClick r:id="rId7"/>
              </a:rPr>
              <a:t>https://towardsdatascience.com/a-visual-explanation-of-gradient-descent-methods-momentum-adagrad-rmsprop-adam-f898b102325c</a:t>
            </a:r>
            <a:endParaRPr/>
          </a:p>
          <a:p>
            <a:pPr indent="0" lvl="0" marL="0" rtl="0" algn="l">
              <a:spcBef>
                <a:spcPts val="1200"/>
              </a:spcBef>
              <a:spcAft>
                <a:spcPts val="0"/>
              </a:spcAft>
              <a:buNone/>
            </a:pPr>
            <a:r>
              <a:rPr lang="en" u="sng">
                <a:solidFill>
                  <a:schemeClr val="hlink"/>
                </a:solidFill>
                <a:hlinkClick r:id="rId8"/>
              </a:rPr>
              <a:t>https://optimization.cbe.cornell.edu/index.php?title=Adam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descent in history</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50">
                <a:solidFill>
                  <a:srgbClr val="E2EEFF"/>
                </a:solidFill>
                <a:latin typeface="Roboto"/>
                <a:ea typeface="Roboto"/>
                <a:cs typeface="Roboto"/>
                <a:sym typeface="Roboto"/>
              </a:rPr>
              <a:t>Pavel Alexeevich Nekrasov in 1822—Used this method in more </a:t>
            </a:r>
            <a:r>
              <a:rPr lang="en" sz="1650">
                <a:solidFill>
                  <a:srgbClr val="E2EEFF"/>
                </a:solidFill>
                <a:latin typeface="Roboto"/>
                <a:ea typeface="Roboto"/>
                <a:cs typeface="Roboto"/>
                <a:sym typeface="Roboto"/>
              </a:rPr>
              <a:t>general</a:t>
            </a:r>
            <a:r>
              <a:rPr lang="en" sz="1650">
                <a:solidFill>
                  <a:srgbClr val="E2EEFF"/>
                </a:solidFill>
                <a:latin typeface="Roboto"/>
                <a:ea typeface="Roboto"/>
                <a:cs typeface="Roboto"/>
                <a:sym typeface="Roboto"/>
              </a:rPr>
              <a:t> cases</a:t>
            </a:r>
            <a:endParaRPr sz="1650">
              <a:solidFill>
                <a:srgbClr val="E2EEFF"/>
              </a:solidFill>
              <a:latin typeface="Roboto"/>
              <a:ea typeface="Roboto"/>
              <a:cs typeface="Roboto"/>
              <a:sym typeface="Roboto"/>
            </a:endParaRPr>
          </a:p>
          <a:p>
            <a:pPr indent="0" lvl="0" marL="0" rtl="0" algn="l">
              <a:spcBef>
                <a:spcPts val="1200"/>
              </a:spcBef>
              <a:spcAft>
                <a:spcPts val="0"/>
              </a:spcAft>
              <a:buNone/>
            </a:pPr>
            <a:r>
              <a:rPr lang="en" sz="1650">
                <a:solidFill>
                  <a:srgbClr val="E2EEFF"/>
                </a:solidFill>
                <a:latin typeface="Roboto"/>
                <a:ea typeface="Roboto"/>
                <a:cs typeface="Roboto"/>
                <a:sym typeface="Roboto"/>
              </a:rPr>
              <a:t>Augustin-Louis Cauchy in 1847–First brought up</a:t>
            </a:r>
            <a:endParaRPr sz="1650">
              <a:solidFill>
                <a:srgbClr val="E2EEFF"/>
              </a:solidFill>
              <a:latin typeface="Roboto"/>
              <a:ea typeface="Roboto"/>
              <a:cs typeface="Roboto"/>
              <a:sym typeface="Roboto"/>
            </a:endParaRPr>
          </a:p>
          <a:p>
            <a:pPr indent="0" lvl="0" marL="0" rtl="0" algn="l">
              <a:spcBef>
                <a:spcPts val="1200"/>
              </a:spcBef>
              <a:spcAft>
                <a:spcPts val="1200"/>
              </a:spcAft>
              <a:buNone/>
            </a:pPr>
            <a:r>
              <a:rPr lang="en" sz="1650">
                <a:solidFill>
                  <a:srgbClr val="E2EEFF"/>
                </a:solidFill>
                <a:latin typeface="Roboto"/>
                <a:ea typeface="Roboto"/>
                <a:cs typeface="Roboto"/>
                <a:sym typeface="Roboto"/>
              </a:rPr>
              <a:t>Jacques Hadamard  in 1907—First proposed similar</a:t>
            </a:r>
            <a:endParaRPr sz="1650">
              <a:solidFill>
                <a:srgbClr val="E2EEFF"/>
              </a:solidFill>
              <a:latin typeface="Roboto"/>
              <a:ea typeface="Roboto"/>
              <a:cs typeface="Roboto"/>
              <a:sym typeface="Roboto"/>
            </a:endParaRPr>
          </a:p>
        </p:txBody>
      </p:sp>
      <p:pic>
        <p:nvPicPr>
          <p:cNvPr id="62" name="Google Shape;62;p14"/>
          <p:cNvPicPr preferRelativeResize="0"/>
          <p:nvPr/>
        </p:nvPicPr>
        <p:blipFill>
          <a:blip r:embed="rId3">
            <a:alphaModFix/>
          </a:blip>
          <a:stretch>
            <a:fillRect/>
          </a:stretch>
        </p:blipFill>
        <p:spPr>
          <a:xfrm>
            <a:off x="5743900" y="1801225"/>
            <a:ext cx="1791225" cy="248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r>
              <a:rPr lang="en"/>
              <a:t> of </a:t>
            </a:r>
            <a:r>
              <a:rPr lang="en"/>
              <a:t>Gradient</a:t>
            </a:r>
            <a:r>
              <a:rPr lang="en"/>
              <a:t> </a:t>
            </a:r>
            <a:r>
              <a:rPr lang="en"/>
              <a:t>descent</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52742" lvl="0" marL="457200" rtl="0" algn="l">
              <a:lnSpc>
                <a:spcPct val="200000"/>
              </a:lnSpc>
              <a:spcBef>
                <a:spcPts val="0"/>
              </a:spcBef>
              <a:spcAft>
                <a:spcPts val="0"/>
              </a:spcAft>
              <a:buSzPct val="100000"/>
              <a:buChar char="●"/>
            </a:pPr>
            <a:r>
              <a:rPr lang="en" sz="2300"/>
              <a:t>Iterative </a:t>
            </a:r>
            <a:endParaRPr sz="2300"/>
          </a:p>
          <a:p>
            <a:pPr indent="-352742" lvl="0" marL="457200" rtl="0" algn="l">
              <a:lnSpc>
                <a:spcPct val="200000"/>
              </a:lnSpc>
              <a:spcBef>
                <a:spcPts val="0"/>
              </a:spcBef>
              <a:spcAft>
                <a:spcPts val="0"/>
              </a:spcAft>
              <a:buSzPct val="100000"/>
              <a:buChar char="●"/>
            </a:pPr>
            <a:r>
              <a:rPr lang="en" sz="2300"/>
              <a:t>Convergence</a:t>
            </a:r>
            <a:endParaRPr sz="2300"/>
          </a:p>
          <a:p>
            <a:pPr indent="-352742" lvl="0" marL="457200" rtl="0" algn="l">
              <a:lnSpc>
                <a:spcPct val="200000"/>
              </a:lnSpc>
              <a:spcBef>
                <a:spcPts val="0"/>
              </a:spcBef>
              <a:spcAft>
                <a:spcPts val="0"/>
              </a:spcAft>
              <a:buSzPct val="100000"/>
              <a:buChar char="●"/>
            </a:pPr>
            <a:r>
              <a:rPr lang="en" sz="2300"/>
              <a:t>Prediction</a:t>
            </a:r>
            <a:endParaRPr sz="2300"/>
          </a:p>
          <a:p>
            <a:pPr indent="-352742" lvl="0" marL="457200" rtl="0" algn="l">
              <a:lnSpc>
                <a:spcPct val="200000"/>
              </a:lnSpc>
              <a:spcBef>
                <a:spcPts val="0"/>
              </a:spcBef>
              <a:spcAft>
                <a:spcPts val="0"/>
              </a:spcAft>
              <a:buSzPct val="100000"/>
              <a:buChar char="●"/>
            </a:pPr>
            <a:r>
              <a:rPr lang="en" sz="2300"/>
              <a:t>Loss Function</a:t>
            </a:r>
            <a:endParaRPr sz="2300"/>
          </a:p>
          <a:p>
            <a:pPr indent="-352742" lvl="0" marL="457200" rtl="0" algn="l">
              <a:lnSpc>
                <a:spcPct val="200000"/>
              </a:lnSpc>
              <a:spcBef>
                <a:spcPts val="0"/>
              </a:spcBef>
              <a:spcAft>
                <a:spcPts val="0"/>
              </a:spcAft>
              <a:buSzPct val="100000"/>
              <a:buChar char="●"/>
            </a:pPr>
            <a:r>
              <a:rPr lang="en" sz="2300"/>
              <a:t>Gradient</a:t>
            </a:r>
            <a:endParaRPr sz="2300"/>
          </a:p>
          <a:p>
            <a:pPr indent="-352742" lvl="0" marL="457200" rtl="0" algn="l">
              <a:lnSpc>
                <a:spcPct val="200000"/>
              </a:lnSpc>
              <a:spcBef>
                <a:spcPts val="0"/>
              </a:spcBef>
              <a:spcAft>
                <a:spcPts val="0"/>
              </a:spcAft>
              <a:buSzPct val="100000"/>
              <a:buChar char="●"/>
            </a:pPr>
            <a:r>
              <a:rPr lang="en" sz="2300"/>
              <a:t>learning rate</a:t>
            </a:r>
            <a:endParaRPr sz="2300"/>
          </a:p>
        </p:txBody>
      </p:sp>
      <p:pic>
        <p:nvPicPr>
          <p:cNvPr id="69" name="Google Shape;69;p15"/>
          <p:cNvPicPr preferRelativeResize="0"/>
          <p:nvPr/>
        </p:nvPicPr>
        <p:blipFill>
          <a:blip r:embed="rId3">
            <a:alphaModFix/>
          </a:blip>
          <a:stretch>
            <a:fillRect/>
          </a:stretch>
        </p:blipFill>
        <p:spPr>
          <a:xfrm>
            <a:off x="3884750" y="1326375"/>
            <a:ext cx="4194475" cy="319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Differentiable </a:t>
            </a:r>
            <a:endParaRPr sz="2000"/>
          </a:p>
          <a:p>
            <a:pPr indent="-355600" lvl="0" marL="457200" rtl="0" algn="l">
              <a:spcBef>
                <a:spcPts val="0"/>
              </a:spcBef>
              <a:spcAft>
                <a:spcPts val="0"/>
              </a:spcAft>
              <a:buSzPts val="2000"/>
              <a:buChar char="●"/>
            </a:pPr>
            <a:r>
              <a:rPr lang="en" sz="2000"/>
              <a:t>Convex Vs Concave</a:t>
            </a:r>
            <a:endParaRPr sz="2000"/>
          </a:p>
        </p:txBody>
      </p:sp>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to use it</a:t>
            </a:r>
            <a:endParaRPr/>
          </a:p>
        </p:txBody>
      </p:sp>
      <p:pic>
        <p:nvPicPr>
          <p:cNvPr id="76" name="Google Shape;76;p16"/>
          <p:cNvPicPr preferRelativeResize="0"/>
          <p:nvPr/>
        </p:nvPicPr>
        <p:blipFill>
          <a:blip r:embed="rId3">
            <a:alphaModFix/>
          </a:blip>
          <a:stretch>
            <a:fillRect/>
          </a:stretch>
        </p:blipFill>
        <p:spPr>
          <a:xfrm>
            <a:off x="5999688" y="2571750"/>
            <a:ext cx="2202550" cy="2202550"/>
          </a:xfrm>
          <a:prstGeom prst="rect">
            <a:avLst/>
          </a:prstGeom>
          <a:noFill/>
          <a:ln>
            <a:noFill/>
          </a:ln>
        </p:spPr>
      </p:pic>
      <p:pic>
        <p:nvPicPr>
          <p:cNvPr id="77" name="Google Shape;77;p16"/>
          <p:cNvPicPr preferRelativeResize="0"/>
          <p:nvPr/>
        </p:nvPicPr>
        <p:blipFill>
          <a:blip r:embed="rId4">
            <a:alphaModFix/>
          </a:blip>
          <a:stretch>
            <a:fillRect/>
          </a:stretch>
        </p:blipFill>
        <p:spPr>
          <a:xfrm>
            <a:off x="466675" y="2369550"/>
            <a:ext cx="3295126" cy="2471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Convex VS Concave (</a:t>
            </a:r>
            <a:r>
              <a:rPr lang="en"/>
              <a:t>algebraic</a:t>
            </a:r>
            <a:r>
              <a:rPr lang="en"/>
              <a:t> </a:t>
            </a:r>
            <a:r>
              <a:rPr lang="en"/>
              <a:t>explanation)</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0050" lvl="0" marL="457200" rtl="0" algn="l">
              <a:lnSpc>
                <a:spcPct val="150000"/>
              </a:lnSpc>
              <a:spcBef>
                <a:spcPts val="0"/>
              </a:spcBef>
              <a:spcAft>
                <a:spcPts val="0"/>
              </a:spcAft>
              <a:buSzPts val="2700"/>
              <a:buChar char="●"/>
            </a:pPr>
            <a:r>
              <a:rPr lang="en" sz="2700"/>
              <a:t>Derivatives</a:t>
            </a:r>
            <a:endParaRPr sz="2700"/>
          </a:p>
          <a:p>
            <a:pPr indent="-400050" lvl="0" marL="457200" rtl="0" algn="l">
              <a:lnSpc>
                <a:spcPct val="150000"/>
              </a:lnSpc>
              <a:spcBef>
                <a:spcPts val="0"/>
              </a:spcBef>
              <a:spcAft>
                <a:spcPts val="0"/>
              </a:spcAft>
              <a:buSzPts val="2700"/>
              <a:buChar char="●"/>
            </a:pPr>
            <a:r>
              <a:rPr lang="en" sz="2700"/>
              <a:t>Positive vs Negative</a:t>
            </a:r>
            <a:endParaRPr sz="2700"/>
          </a:p>
          <a:p>
            <a:pPr indent="-400050" lvl="0" marL="457200" rtl="0" algn="l">
              <a:lnSpc>
                <a:spcPct val="150000"/>
              </a:lnSpc>
              <a:spcBef>
                <a:spcPts val="0"/>
              </a:spcBef>
              <a:spcAft>
                <a:spcPts val="0"/>
              </a:spcAft>
              <a:buSzPts val="2700"/>
              <a:buChar char="●"/>
            </a:pPr>
            <a:r>
              <a:rPr lang="en" sz="2700"/>
              <a:t>Inflection points</a:t>
            </a:r>
            <a:endParaRPr sz="2700"/>
          </a:p>
          <a:p>
            <a:pPr indent="-400050" lvl="0" marL="457200" rtl="0" algn="l">
              <a:lnSpc>
                <a:spcPct val="150000"/>
              </a:lnSpc>
              <a:spcBef>
                <a:spcPts val="0"/>
              </a:spcBef>
              <a:spcAft>
                <a:spcPts val="0"/>
              </a:spcAft>
              <a:buSzPts val="2700"/>
              <a:buChar char="●"/>
            </a:pPr>
            <a:r>
              <a:rPr lang="en" sz="2700"/>
              <a:t>Local maximum and minimum </a:t>
            </a:r>
            <a:endParaRPr sz="2700"/>
          </a:p>
          <a:p>
            <a:pPr indent="-400050" lvl="0" marL="457200" rtl="0" algn="l">
              <a:lnSpc>
                <a:spcPct val="150000"/>
              </a:lnSpc>
              <a:spcBef>
                <a:spcPts val="0"/>
              </a:spcBef>
              <a:spcAft>
                <a:spcPts val="0"/>
              </a:spcAft>
              <a:buSzPts val="2700"/>
              <a:buChar char="●"/>
            </a:pPr>
            <a:r>
              <a:rPr lang="en" sz="2700"/>
              <a:t>Saddle points</a:t>
            </a:r>
            <a:endParaRPr sz="2700"/>
          </a:p>
        </p:txBody>
      </p:sp>
      <p:pic>
        <p:nvPicPr>
          <p:cNvPr id="84" name="Google Shape;84;p17"/>
          <p:cNvPicPr preferRelativeResize="0"/>
          <p:nvPr/>
        </p:nvPicPr>
        <p:blipFill>
          <a:blip r:embed="rId3">
            <a:alphaModFix/>
          </a:blip>
          <a:stretch>
            <a:fillRect/>
          </a:stretch>
        </p:blipFill>
        <p:spPr>
          <a:xfrm>
            <a:off x="4741150" y="1087900"/>
            <a:ext cx="3695725" cy="1770725"/>
          </a:xfrm>
          <a:prstGeom prst="rect">
            <a:avLst/>
          </a:prstGeom>
          <a:noFill/>
          <a:ln>
            <a:noFill/>
          </a:ln>
        </p:spPr>
      </p:pic>
      <p:pic>
        <p:nvPicPr>
          <p:cNvPr id="85" name="Google Shape;85;p17"/>
          <p:cNvPicPr preferRelativeResize="0"/>
          <p:nvPr/>
        </p:nvPicPr>
        <p:blipFill>
          <a:blip r:embed="rId4">
            <a:alphaModFix/>
          </a:blip>
          <a:stretch>
            <a:fillRect/>
          </a:stretch>
        </p:blipFill>
        <p:spPr>
          <a:xfrm>
            <a:off x="3262150" y="3547175"/>
            <a:ext cx="5298926" cy="1465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Loss function</a:t>
            </a:r>
            <a:endParaRPr sz="2400"/>
          </a:p>
          <a:p>
            <a:pPr indent="0" lvl="0" marL="0" rtl="0" algn="l">
              <a:spcBef>
                <a:spcPts val="1200"/>
              </a:spcBef>
              <a:spcAft>
                <a:spcPts val="0"/>
              </a:spcAft>
              <a:buNone/>
            </a:pPr>
            <a:r>
              <a:rPr lang="en" sz="2400"/>
              <a:t> </a:t>
            </a:r>
            <a:endParaRPr sz="2400"/>
          </a:p>
          <a:p>
            <a:pPr indent="-381000" lvl="0" marL="457200" rtl="0" algn="l">
              <a:spcBef>
                <a:spcPts val="1200"/>
              </a:spcBef>
              <a:spcAft>
                <a:spcPts val="0"/>
              </a:spcAft>
              <a:buSzPts val="2400"/>
              <a:buChar char="●"/>
            </a:pPr>
            <a:r>
              <a:rPr lang="en" sz="2400"/>
              <a:t>Cost function</a:t>
            </a:r>
            <a:endParaRPr sz="2400"/>
          </a:p>
        </p:txBody>
      </p:sp>
      <p:pic>
        <p:nvPicPr>
          <p:cNvPr id="92" name="Google Shape;92;p18"/>
          <p:cNvPicPr preferRelativeResize="0"/>
          <p:nvPr/>
        </p:nvPicPr>
        <p:blipFill>
          <a:blip r:embed="rId3">
            <a:alphaModFix/>
          </a:blip>
          <a:stretch>
            <a:fillRect/>
          </a:stretch>
        </p:blipFill>
        <p:spPr>
          <a:xfrm>
            <a:off x="4252188" y="739322"/>
            <a:ext cx="4329837"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the formulas mean?</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Partial</a:t>
            </a:r>
            <a:r>
              <a:rPr lang="en" sz="2200"/>
              <a:t> </a:t>
            </a:r>
            <a:r>
              <a:rPr lang="en" sz="2200"/>
              <a:t>derivative</a:t>
            </a:r>
            <a:r>
              <a:rPr lang="en" sz="2200"/>
              <a:t> </a:t>
            </a:r>
            <a:endParaRPr sz="2200"/>
          </a:p>
          <a:p>
            <a:pPr indent="-368300" lvl="0" marL="457200" rtl="0" algn="l">
              <a:spcBef>
                <a:spcPts val="0"/>
              </a:spcBef>
              <a:spcAft>
                <a:spcPts val="0"/>
              </a:spcAft>
              <a:buSzPts val="2200"/>
              <a:buChar char="●"/>
            </a:pPr>
            <a:r>
              <a:rPr lang="en" sz="2200"/>
              <a:t>Operator</a:t>
            </a:r>
            <a:r>
              <a:rPr lang="en" sz="2200"/>
              <a:t> </a:t>
            </a:r>
            <a:endParaRPr sz="2200"/>
          </a:p>
          <a:p>
            <a:pPr indent="-368300" lvl="0" marL="457200" rtl="0" algn="l">
              <a:spcBef>
                <a:spcPts val="0"/>
              </a:spcBef>
              <a:spcAft>
                <a:spcPts val="0"/>
              </a:spcAft>
              <a:buSzPts val="2200"/>
              <a:buChar char="●"/>
            </a:pPr>
            <a:r>
              <a:rPr lang="en" sz="2200"/>
              <a:t>Weights</a:t>
            </a:r>
            <a:endParaRPr sz="2200"/>
          </a:p>
        </p:txBody>
      </p:sp>
      <p:pic>
        <p:nvPicPr>
          <p:cNvPr id="99" name="Google Shape;99;p19"/>
          <p:cNvPicPr preferRelativeResize="0"/>
          <p:nvPr/>
        </p:nvPicPr>
        <p:blipFill>
          <a:blip r:embed="rId3">
            <a:alphaModFix/>
          </a:blip>
          <a:stretch>
            <a:fillRect/>
          </a:stretch>
        </p:blipFill>
        <p:spPr>
          <a:xfrm>
            <a:off x="5848350" y="8"/>
            <a:ext cx="3295650" cy="5143500"/>
          </a:xfrm>
          <a:prstGeom prst="rect">
            <a:avLst/>
          </a:prstGeom>
          <a:noFill/>
          <a:ln>
            <a:noFill/>
          </a:ln>
        </p:spPr>
      </p:pic>
      <p:pic>
        <p:nvPicPr>
          <p:cNvPr id="100" name="Google Shape;100;p19"/>
          <p:cNvPicPr preferRelativeResize="0"/>
          <p:nvPr/>
        </p:nvPicPr>
        <p:blipFill>
          <a:blip r:embed="rId4">
            <a:alphaModFix/>
          </a:blip>
          <a:stretch>
            <a:fillRect/>
          </a:stretch>
        </p:blipFill>
        <p:spPr>
          <a:xfrm>
            <a:off x="424025" y="2995050"/>
            <a:ext cx="5298926" cy="146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Rate</a:t>
            </a:r>
            <a:endParaRPr/>
          </a:p>
        </p:txBody>
      </p:sp>
      <p:pic>
        <p:nvPicPr>
          <p:cNvPr id="106" name="Google Shape;106;p20"/>
          <p:cNvPicPr preferRelativeResize="0"/>
          <p:nvPr/>
        </p:nvPicPr>
        <p:blipFill>
          <a:blip r:embed="rId3">
            <a:alphaModFix/>
          </a:blip>
          <a:stretch>
            <a:fillRect/>
          </a:stretch>
        </p:blipFill>
        <p:spPr>
          <a:xfrm>
            <a:off x="574325" y="1638225"/>
            <a:ext cx="3657600" cy="2743200"/>
          </a:xfrm>
          <a:prstGeom prst="rect">
            <a:avLst/>
          </a:prstGeom>
          <a:noFill/>
          <a:ln>
            <a:noFill/>
          </a:ln>
        </p:spPr>
      </p:pic>
      <p:pic>
        <p:nvPicPr>
          <p:cNvPr id="107" name="Google Shape;107;p20"/>
          <p:cNvPicPr preferRelativeResize="0"/>
          <p:nvPr/>
        </p:nvPicPr>
        <p:blipFill>
          <a:blip r:embed="rId4">
            <a:alphaModFix/>
          </a:blip>
          <a:stretch>
            <a:fillRect/>
          </a:stretch>
        </p:blipFill>
        <p:spPr>
          <a:xfrm>
            <a:off x="4714000" y="1638225"/>
            <a:ext cx="3657600" cy="2743200"/>
          </a:xfrm>
          <a:prstGeom prst="rect">
            <a:avLst/>
          </a:prstGeom>
          <a:noFill/>
          <a:ln>
            <a:noFill/>
          </a:ln>
        </p:spPr>
      </p:pic>
      <p:sp>
        <p:nvSpPr>
          <p:cNvPr id="108" name="Google Shape;108;p20"/>
          <p:cNvSpPr txBox="1"/>
          <p:nvPr/>
        </p:nvSpPr>
        <p:spPr>
          <a:xfrm>
            <a:off x="4714000" y="1238025"/>
            <a:ext cx="36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Step Size = 0.005</a:t>
            </a:r>
            <a:endParaRPr>
              <a:solidFill>
                <a:schemeClr val="dk1"/>
              </a:solidFill>
            </a:endParaRPr>
          </a:p>
        </p:txBody>
      </p:sp>
      <p:sp>
        <p:nvSpPr>
          <p:cNvPr id="109" name="Google Shape;109;p20"/>
          <p:cNvSpPr txBox="1"/>
          <p:nvPr/>
        </p:nvSpPr>
        <p:spPr>
          <a:xfrm>
            <a:off x="574325" y="1238025"/>
            <a:ext cx="36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Step Size = 0.05</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Improving Gradient Descent</a:t>
            </a:r>
            <a:endParaRPr/>
          </a:p>
        </p:txBody>
      </p:sp>
      <p:pic>
        <p:nvPicPr>
          <p:cNvPr id="115" name="Google Shape;115;p21"/>
          <p:cNvPicPr preferRelativeResize="0"/>
          <p:nvPr/>
        </p:nvPicPr>
        <p:blipFill>
          <a:blip r:embed="rId3">
            <a:alphaModFix/>
          </a:blip>
          <a:stretch>
            <a:fillRect/>
          </a:stretch>
        </p:blipFill>
        <p:spPr>
          <a:xfrm>
            <a:off x="860950" y="1205427"/>
            <a:ext cx="7422100" cy="3769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